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58" r:id="rId5"/>
    <p:sldId id="269" r:id="rId6"/>
    <p:sldId id="259" r:id="rId7"/>
    <p:sldId id="271" r:id="rId8"/>
    <p:sldId id="268" r:id="rId9"/>
    <p:sldId id="260" r:id="rId10"/>
    <p:sldId id="270" r:id="rId11"/>
    <p:sldId id="264" r:id="rId12"/>
    <p:sldId id="262" r:id="rId13"/>
    <p:sldId id="263" r:id="rId14"/>
    <p:sldId id="265" r:id="rId15"/>
    <p:sldId id="273" r:id="rId16"/>
    <p:sldId id="274" r:id="rId17"/>
    <p:sldId id="275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CF2C-3289-4395-9FCC-B12521560150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3F50A-8D14-463D-9704-020EAC891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3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介绍为什么需要坐标变换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21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3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介绍为什么需要坐标变换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4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坐标变换的过程：像素系（</a:t>
            </a:r>
            <a:r>
              <a:rPr lang="en-US" altLang="zh-CN" dirty="0"/>
              <a:t>PNP</a:t>
            </a:r>
            <a:r>
              <a:rPr lang="zh-CN" altLang="en-US" dirty="0"/>
              <a:t>）</a:t>
            </a:r>
            <a:r>
              <a:rPr lang="en-US" altLang="zh-CN" dirty="0"/>
              <a:t>-&gt;</a:t>
            </a:r>
            <a:r>
              <a:rPr lang="zh-CN" altLang="en-US" dirty="0"/>
              <a:t>相机系（手动标定）</a:t>
            </a:r>
            <a:r>
              <a:rPr lang="en-US" altLang="zh-CN" dirty="0"/>
              <a:t>-&gt;</a:t>
            </a:r>
            <a:r>
              <a:rPr lang="zh-CN" altLang="en-US" dirty="0"/>
              <a:t>世界系（</a:t>
            </a:r>
            <a:r>
              <a:rPr lang="en-US" altLang="zh-CN" dirty="0"/>
              <a:t>IMU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78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坐标变换的过程：像素系（</a:t>
            </a:r>
            <a:r>
              <a:rPr lang="en-US" altLang="zh-CN" dirty="0"/>
              <a:t>PNP</a:t>
            </a:r>
            <a:r>
              <a:rPr lang="zh-CN" altLang="en-US" dirty="0"/>
              <a:t>）</a:t>
            </a:r>
            <a:r>
              <a:rPr lang="en-US" altLang="zh-CN" dirty="0"/>
              <a:t>-&gt;</a:t>
            </a:r>
            <a:r>
              <a:rPr lang="zh-CN" altLang="en-US" dirty="0"/>
              <a:t>相机系（手动标定）</a:t>
            </a:r>
            <a:r>
              <a:rPr lang="en-US" altLang="zh-CN" dirty="0"/>
              <a:t>-&gt;</a:t>
            </a:r>
            <a:r>
              <a:rPr lang="zh-CN" altLang="en-US" dirty="0"/>
              <a:t>世界系（</a:t>
            </a:r>
            <a:r>
              <a:rPr lang="en-US" altLang="zh-CN" dirty="0"/>
              <a:t>IMU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坐标变换的过程：像素系（</a:t>
            </a:r>
            <a:r>
              <a:rPr lang="en-US" altLang="zh-CN" dirty="0"/>
              <a:t>PNP</a:t>
            </a:r>
            <a:r>
              <a:rPr lang="zh-CN" altLang="en-US" dirty="0"/>
              <a:t>）</a:t>
            </a:r>
            <a:r>
              <a:rPr lang="en-US" altLang="zh-CN" dirty="0"/>
              <a:t>-&gt;</a:t>
            </a:r>
            <a:r>
              <a:rPr lang="zh-CN" altLang="en-US" dirty="0"/>
              <a:t>相机系（手动标定）</a:t>
            </a:r>
            <a:r>
              <a:rPr lang="en-US" altLang="zh-CN" dirty="0"/>
              <a:t>-&gt;</a:t>
            </a:r>
            <a:r>
              <a:rPr lang="zh-CN" altLang="en-US" dirty="0"/>
              <a:t>世界系（</a:t>
            </a:r>
            <a:r>
              <a:rPr lang="en-US" altLang="zh-CN" dirty="0"/>
              <a:t>IMU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6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如何描述坐标变换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4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其他表述方法介绍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565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其他表述方法介绍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F50A-8D14-463D-9704-020EAC8917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6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A113F-DFFE-497D-AFB2-0DA8D499D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001A32-89E1-4B55-8808-995F9E4A7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CDEC3-E88A-4EA3-9E05-7EF19AC6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00B8A2-BC08-42C0-9209-64D459DA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F91C0-1ED9-4A37-AF8B-2C917A08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25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6DBCE-CE5F-40AF-A172-FDDB3034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F65B9-980A-4D00-AAFF-FAFD669CF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E8C6FE-1293-469C-AFD9-60A066CF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2757B-D668-455A-AB9B-2566951E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DE4A7-A373-4832-96EB-C2EA6953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3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EA529B-D10C-4027-A1AD-8B5401415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416388-E1DA-4470-A13B-DE4EF0C2A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5B941-A7DC-4D75-9182-267D48E7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C5B9D-D3C6-485E-8371-87A60359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A7F6B-352D-4089-8B9C-856323B2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2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D3E3A-EBFA-4125-8FDB-DC33B23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0457D-C967-4B6C-99BE-CB96F6C6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4D125-D152-49F5-8725-D9F7307D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EEF41-BCC1-45D4-BB27-FAB2B82E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AE1EC-CFC1-4019-B9E0-D3BA1454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4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E3011-8D55-48AA-B88C-D5D002A2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EFB34-E35B-4BAC-AC99-3478DA52A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04B69E-2DEC-4E9B-A057-583BFA0B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7919D-8152-49FC-9591-0D3B016B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F5DC6-9B46-4FA2-A4DD-E89AE015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3399B-99C3-4D81-A664-F2101EED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4CD8E-E8C6-4382-87BC-22C82378C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2FB731-9F1B-4D7B-9426-1A336B286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822044-C498-48CB-AD49-6C2D184C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5EBAE-3FCA-4CCF-811C-F040DFF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3691C-94CF-45C1-AD08-B11479C8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6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64C04-BAF4-42EE-A13C-F5009F12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A7366C-0D67-42A4-A628-A823CA07E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BA0F36-4CA3-4675-A8AA-94C0B091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9AA659-AB44-437C-A6CB-C63D22ED8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471CFF-4440-4EF2-AA89-3C9F95A06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A8DEDB-C08A-408F-88E3-B6D30640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D35A1-838A-40DC-BEE0-6B42C223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07C25A-CAB0-4B13-9F5C-0F7E16E3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3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FE316-06B8-4F63-803C-A574E51E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08A481-30AB-4499-8DD0-7243B027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803568-7C56-42E9-B916-62C14E78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0C9851-1805-4E59-8D80-FD2B15F9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13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AD0568-05D4-4F8A-BF4A-E05A8A18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DF1777-EEE6-4398-8B7D-57DA3F11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9F8AE-A2DD-48F7-AAFA-3410D025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7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34D20-B505-4BDD-A489-330FAA82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122EA-61B2-4D21-B242-C631D0F9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C965B-3AA0-45B4-8432-242A47D99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98633E-CEE6-4B73-B279-E70A57DD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829CD6-798A-4DBF-8402-E7B97664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3C0819-AB24-412E-AFFE-6897107B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7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0D3B7-F2B7-4BB9-8289-EE47E904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BDED88-0693-4E1E-BDEA-CAEB147DA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BA3D2C-EF26-45E1-B289-7DB27873C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1BB257-6BF0-4FC8-8B66-8C1598A4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7C2B3-A9E3-4C50-826A-6DBCB265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D94C31-D5ED-498E-BB79-32EAEE2A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7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AB6B91-41F1-4C65-83BC-707ED4BF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0A5B22-0EA0-450C-A629-26A8620CB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25877-3F47-4E6F-BAAC-592F7B1FD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6CB8-4B11-47D6-96F2-0B6C8190A5A7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538B9-8582-47C4-BD71-ABFFB553A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15925-59C5-4EF4-94C9-261DC2F28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881EA-A8CA-4810-9F75-13D8DBF60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0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D70BC-B279-4A38-A544-6C3E0D73C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坐标变换基础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6335F9-7BAD-4A46-9EB9-C0C631F68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邓泽晖</a:t>
            </a:r>
            <a:endParaRPr lang="en-US" altLang="zh-CN" dirty="0"/>
          </a:p>
          <a:p>
            <a:r>
              <a:rPr lang="en-US" altLang="zh-CN" dirty="0"/>
              <a:t>11.6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29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F5ABB-CA9C-4B80-ADB9-59BDB8E3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变换矩阵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70449-3832-40AE-A648-37DCA1316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旋转矩阵描述的问题？</a:t>
            </a:r>
            <a:endParaRPr lang="en-US" altLang="zh-CN" dirty="0"/>
          </a:p>
          <a:p>
            <a:r>
              <a:rPr lang="zh-CN" altLang="en-US" dirty="0"/>
              <a:t>一次坐标变换：</a:t>
            </a:r>
            <a:endParaRPr lang="en-US" altLang="zh-CN" dirty="0"/>
          </a:p>
          <a:p>
            <a:r>
              <a:rPr lang="zh-CN" altLang="en-US" dirty="0"/>
              <a:t>两次坐标变换：</a:t>
            </a:r>
            <a:endParaRPr lang="en-US" altLang="zh-CN" dirty="0"/>
          </a:p>
          <a:p>
            <a:r>
              <a:rPr lang="zh-CN" altLang="en-US" dirty="0"/>
              <a:t>如果是一个六周的机械臂呢？</a:t>
            </a:r>
            <a:endParaRPr lang="en-US" altLang="zh-CN" dirty="0"/>
          </a:p>
          <a:p>
            <a:r>
              <a:rPr lang="zh-CN" altLang="en-US" dirty="0"/>
              <a:t>旋转矩阵</a:t>
            </a:r>
            <a:r>
              <a:rPr lang="en-US" altLang="zh-CN" dirty="0"/>
              <a:t>+</a:t>
            </a:r>
            <a:r>
              <a:rPr lang="zh-CN" altLang="en-US" dirty="0"/>
              <a:t>平移向量对变换过程的描述非常复杂</a:t>
            </a:r>
            <a:endParaRPr lang="en-US" altLang="zh-CN" dirty="0"/>
          </a:p>
          <a:p>
            <a:r>
              <a:rPr lang="zh-CN" altLang="en-US" dirty="0"/>
              <a:t>引入齐次坐标，构造变换矩阵</a:t>
            </a:r>
            <a:r>
              <a:rPr lang="en-US" altLang="zh-CN" dirty="0"/>
              <a:t>T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C95CAE-AD58-4754-AD2A-CEFC66D7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22" y="5070147"/>
            <a:ext cx="3143689" cy="8002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B099F-B9BF-43FA-B107-1D40A2CA7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3" b="18590"/>
          <a:stretch/>
        </p:blipFill>
        <p:spPr>
          <a:xfrm>
            <a:off x="3432662" y="2867488"/>
            <a:ext cx="3962021" cy="514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CFCA82-7291-40E9-A91A-75BCE416A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5" b="16536"/>
          <a:stretch/>
        </p:blipFill>
        <p:spPr>
          <a:xfrm>
            <a:off x="3501220" y="2352582"/>
            <a:ext cx="2186903" cy="5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相似变换：增加缩放因子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仿射变换：平移、旋转、缩放、错切的叠加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射影变换：一般性的变换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计算机视觉的多视图几何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04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51E781-91F8-40BE-B683-406A05E97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32" y="2227290"/>
            <a:ext cx="4372235" cy="6757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旋转向量和欧拉角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37298D-D758-41BD-AED0-95395BF47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旋转向量：旋转轴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dirty="0"/>
                  <a:t>+</a:t>
                </a:r>
                <a:r>
                  <a:rPr lang="zh-CN" altLang="en-US" dirty="0"/>
                  <a:t>旋转角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罗德里格斯公式</a:t>
                </a:r>
                <a:endParaRPr lang="en-US" altLang="zh-CN" dirty="0"/>
              </a:p>
              <a:p>
                <a:r>
                  <a:rPr lang="zh-CN" altLang="en-US" dirty="0"/>
                  <a:t>奇异性：转角有周期性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欧拉角：三个方向的转角</a:t>
                </a:r>
                <a:endParaRPr lang="en-US" altLang="zh-CN" dirty="0"/>
              </a:p>
              <a:p>
                <a:r>
                  <a:rPr lang="zh-CN" altLang="en-US" dirty="0"/>
                  <a:t>奇异性：万向锁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机器人运动学中的奇异性问题：</a:t>
                </a:r>
                <a:r>
                  <a:rPr lang="en-US" altLang="zh-CN" dirty="0"/>
                  <a:t>https://zhuanlan.zhihu.com/p/38163558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37298D-D758-41BD-AED0-95395BF47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13DF81E-1357-41B5-A3BB-6B16B5CDD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012" y="3471620"/>
            <a:ext cx="5911788" cy="1633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7A5E3B-3868-4992-8E8B-A1FB5B27D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52" y="2398433"/>
            <a:ext cx="2305372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四元数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旋转的三维描述都带有奇异性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从复数引进（复数相乘的几何意义？）</a:t>
            </a:r>
            <a:endParaRPr lang="en-US" altLang="zh-CN" dirty="0"/>
          </a:p>
          <a:p>
            <a:r>
              <a:rPr lang="zh-CN" altLang="en-US" dirty="0"/>
              <a:t>复数域加法？平移</a:t>
            </a:r>
            <a:endParaRPr lang="en-US" altLang="zh-CN" dirty="0"/>
          </a:p>
          <a:p>
            <a:r>
              <a:rPr lang="zh-CN" altLang="en-US" dirty="0"/>
              <a:t>复数域乘法？旋转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A338B-98B0-46B6-9EC6-3055F022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032" y="3694060"/>
            <a:ext cx="2382119" cy="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李群和李代数 </a:t>
            </a:r>
            <a:r>
              <a:rPr lang="en-US" altLang="zh-CN" dirty="0"/>
              <a:t>Sophus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5FFFE-6CB9-48BB-9466-B36AAF9C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68536" cy="1476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1BFEA6-0DD7-470E-A915-5BB7CD8AF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19" y="3302206"/>
            <a:ext cx="6982799" cy="16385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394198-BD4A-4ABB-B0F4-339CE52AB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18" y="4940735"/>
            <a:ext cx="680179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1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李群和李代数 </a:t>
            </a:r>
            <a:r>
              <a:rPr lang="en-US" altLang="zh-CN" dirty="0"/>
              <a:t>Sophus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A864A4-311B-4A85-84A4-EF9EF8AF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46" y="1690688"/>
            <a:ext cx="6648508" cy="43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李群和李代数 </a:t>
            </a:r>
            <a:r>
              <a:rPr lang="en-US" altLang="zh-CN" dirty="0"/>
              <a:t>Sophus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D4094-364D-4A25-9A2F-1DC6BFFF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70858"/>
            <a:ext cx="3111792" cy="8939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AA9DCA-5198-4907-BB3F-44528218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436" y="941545"/>
            <a:ext cx="4606364" cy="1910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39F480-45C6-4F1C-AFBF-26E70F92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3349"/>
            <a:ext cx="4667901" cy="733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63D3E0-70EA-468C-86D2-560C1F02F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70946"/>
            <a:ext cx="700185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8745-56EF-47DE-85D4-3AC03195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李群和李代数 </a:t>
            </a:r>
            <a:r>
              <a:rPr lang="en-US" altLang="zh-CN" dirty="0"/>
              <a:t>Sophus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7298D-D758-41BD-AED0-95395BF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88E09A4-A3F2-4D36-A304-7357014D489A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轨迹误差评估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ADE4D-7B75-4D28-B234-7C76F1DE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47" y="2463241"/>
            <a:ext cx="7563906" cy="857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A257D6-8ED0-4E72-8905-153078D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21" y="3185674"/>
            <a:ext cx="760201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6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1820C-8287-46B5-85E8-C74C743C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第三次任务：</a:t>
            </a:r>
            <a:r>
              <a:rPr lang="en-US" altLang="zh-CN" dirty="0" err="1"/>
              <a:t>QRCode</a:t>
            </a:r>
            <a:r>
              <a:rPr lang="en-US" altLang="zh-CN" dirty="0"/>
              <a:t> Lab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CBC82D-7577-4C35-8CB0-84281DC7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具体见任务文档</a:t>
            </a:r>
          </a:p>
        </p:txBody>
      </p:sp>
    </p:spTree>
    <p:extLst>
      <p:ext uri="{BB962C8B-B14F-4D97-AF65-F5344CB8AC3E}">
        <p14:creationId xmlns:p14="http://schemas.microsoft.com/office/powerpoint/2010/main" val="181796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94301-A4B7-450D-B593-3F70F4B7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QQ视频_58186eb928912903603028ab28e97df41603444975">
            <a:hlinkClick r:id="" action="ppaction://media"/>
            <a:extLst>
              <a:ext uri="{FF2B5EF4-FFF2-40B4-BE49-F238E27FC236}">
                <a16:creationId xmlns:a16="http://schemas.microsoft.com/office/drawing/2014/main" id="{ADFCA836-7C88-4D88-9E81-39198A363C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6420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7EB6D3-063B-47C6-9690-02CBA7AC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30" y="2323405"/>
            <a:ext cx="5403521" cy="29687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9E1AB8-9334-4B10-8559-624A8077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为什么需要坐标变换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E038F-41A7-4E2A-9621-177DFD6B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875"/>
            <a:ext cx="5154227" cy="4351338"/>
          </a:xfrm>
        </p:spPr>
        <p:txBody>
          <a:bodyPr/>
          <a:lstStyle/>
          <a:p>
            <a:r>
              <a:rPr lang="zh-CN" altLang="en-US" dirty="0"/>
              <a:t>视觉基本任务：辅瞄。</a:t>
            </a:r>
            <a:endParaRPr lang="en-US" altLang="zh-CN" dirty="0"/>
          </a:p>
          <a:p>
            <a:r>
              <a:rPr lang="zh-CN" altLang="en-US" dirty="0"/>
              <a:t>辅瞄基本任务之一：</a:t>
            </a:r>
            <a:endParaRPr lang="en-US" altLang="zh-CN" dirty="0"/>
          </a:p>
          <a:p>
            <a:r>
              <a:rPr lang="zh-CN" altLang="en-US" dirty="0"/>
              <a:t>在图像中检测到装甲板之后，将装甲位置发送给下位机</a:t>
            </a:r>
            <a:endParaRPr lang="en-US" altLang="zh-CN" dirty="0"/>
          </a:p>
          <a:p>
            <a:r>
              <a:rPr lang="zh-CN" altLang="en-US" dirty="0"/>
              <a:t>发送什么坐标？</a:t>
            </a:r>
            <a:endParaRPr lang="en-US" altLang="zh-CN" dirty="0"/>
          </a:p>
          <a:p>
            <a:r>
              <a:rPr lang="zh-CN" altLang="en-US" dirty="0"/>
              <a:t>首先想下位机需要什么样的坐标？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574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5B587-BE6E-4D24-9F1B-21D79AF3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三个坐标系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EAB25-1815-499B-8D4C-137CA21F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025"/>
            <a:ext cx="10515600" cy="4351338"/>
          </a:xfrm>
        </p:spPr>
        <p:txBody>
          <a:bodyPr/>
          <a:lstStyle/>
          <a:p>
            <a:r>
              <a:rPr lang="zh-CN" altLang="en-US" dirty="0"/>
              <a:t>像素坐标系（</a:t>
            </a:r>
            <a:r>
              <a:rPr lang="en-US" altLang="zh-CN" dirty="0"/>
              <a:t>2D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相机坐标系（</a:t>
            </a:r>
            <a:r>
              <a:rPr lang="en-US" altLang="zh-CN" dirty="0"/>
              <a:t>3D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世界坐标系（</a:t>
            </a:r>
            <a:r>
              <a:rPr lang="en-US" altLang="zh-CN" dirty="0"/>
              <a:t>3D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8E24A9-E9F5-4163-9BB6-4F2DECEBC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/>
          <a:stretch/>
        </p:blipFill>
        <p:spPr>
          <a:xfrm>
            <a:off x="4829452" y="1690688"/>
            <a:ext cx="5610484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4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AE1879-0A6A-41B7-86F5-CA7523D63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/>
          <a:stretch/>
        </p:blipFill>
        <p:spPr>
          <a:xfrm>
            <a:off x="6986726" y="0"/>
            <a:ext cx="5205274" cy="36855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9E1AB8-9334-4B10-8559-624A8077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为什么需要坐标变换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E038F-41A7-4E2A-9621-177DFD6B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411"/>
            <a:ext cx="10515600" cy="3607508"/>
          </a:xfrm>
        </p:spPr>
        <p:txBody>
          <a:bodyPr>
            <a:normAutofit/>
          </a:bodyPr>
          <a:lstStyle/>
          <a:p>
            <a:r>
              <a:rPr lang="zh-CN" altLang="en-US" dirty="0"/>
              <a:t>下位机需要什么样的坐标？</a:t>
            </a:r>
            <a:endParaRPr lang="en-US" altLang="zh-CN" dirty="0"/>
          </a:p>
          <a:p>
            <a:r>
              <a:rPr lang="zh-CN" altLang="en-US" dirty="0"/>
              <a:t>像素坐标？下位机无法控制云台的转动。</a:t>
            </a:r>
            <a:endParaRPr lang="en-US" altLang="zh-CN" dirty="0"/>
          </a:p>
          <a:p>
            <a:r>
              <a:rPr lang="zh-CN" altLang="en-US" dirty="0"/>
              <a:t>相机坐标？并不能直接转换为转角。（想一下）</a:t>
            </a:r>
            <a:endParaRPr lang="en-US" altLang="zh-CN" dirty="0"/>
          </a:p>
          <a:p>
            <a:r>
              <a:rPr lang="zh-CN" altLang="en-US" dirty="0"/>
              <a:t>世界坐标？√ 这里指的是云台视角的世界坐标。</a:t>
            </a:r>
            <a:endParaRPr lang="en-US" altLang="zh-CN" dirty="0"/>
          </a:p>
          <a:p>
            <a:r>
              <a:rPr lang="zh-CN" altLang="en-US" dirty="0"/>
              <a:t>所以需要把已有的像素坐标转换为世界坐标</a:t>
            </a:r>
            <a:r>
              <a:rPr lang="en-US" altLang="zh-CN" dirty="0"/>
              <a:t>——</a:t>
            </a:r>
            <a:r>
              <a:rPr lang="zh-CN" altLang="en-US" dirty="0"/>
              <a:t>坐标变换。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32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BB121-3068-499B-A731-AEE0D1F0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像素系</a:t>
            </a:r>
            <a:r>
              <a:rPr lang="en-US" altLang="zh-CN" dirty="0"/>
              <a:t>-&gt;</a:t>
            </a:r>
            <a:r>
              <a:rPr lang="zh-CN" altLang="en-US" dirty="0"/>
              <a:t>相机系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D4E3B-8E96-4000-9F80-368C8810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针孔模型：相机坐标系</a:t>
            </a:r>
            <a:r>
              <a:rPr lang="en-US" altLang="zh-CN" dirty="0"/>
              <a:t>-&gt;</a:t>
            </a:r>
            <a:r>
              <a:rPr lang="zh-CN" altLang="en-US" dirty="0"/>
              <a:t>像素坐标系（已知相机内参）</a:t>
            </a:r>
            <a:endParaRPr lang="en-US" altLang="zh-CN" dirty="0"/>
          </a:p>
          <a:p>
            <a:r>
              <a:rPr lang="zh-CN" altLang="en-US" dirty="0"/>
              <a:t>反过来怎么办？（缺失了</a:t>
            </a:r>
            <a:r>
              <a:rPr lang="en-US" altLang="zh-CN" dirty="0"/>
              <a:t>z</a:t>
            </a:r>
            <a:r>
              <a:rPr lang="zh-CN" altLang="en-US" dirty="0"/>
              <a:t>轴信息）</a:t>
            </a:r>
            <a:endParaRPr lang="en-US" altLang="zh-CN" dirty="0"/>
          </a:p>
          <a:p>
            <a:r>
              <a:rPr lang="en-US" altLang="zh-CN" dirty="0"/>
              <a:t>PNP</a:t>
            </a:r>
            <a:r>
              <a:rPr lang="zh-CN" altLang="en-US" dirty="0"/>
              <a:t>解算：</a:t>
            </a:r>
            <a:endParaRPr lang="en-US" altLang="zh-CN" dirty="0"/>
          </a:p>
          <a:p>
            <a:r>
              <a:rPr lang="zh-CN" altLang="en-US" dirty="0"/>
              <a:t>输入：</a:t>
            </a:r>
            <a:endParaRPr lang="en-US" altLang="zh-CN" dirty="0"/>
          </a:p>
          <a:p>
            <a:r>
              <a:rPr lang="zh-CN" altLang="en-US" dirty="0"/>
              <a:t>像素坐标（</a:t>
            </a:r>
            <a:r>
              <a:rPr lang="en-US" altLang="zh-CN" dirty="0" err="1"/>
              <a:t>abc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任意世界坐标系下</a:t>
            </a:r>
            <a:r>
              <a:rPr lang="en-US" altLang="zh-CN" dirty="0"/>
              <a:t>ABC</a:t>
            </a:r>
            <a:r>
              <a:rPr lang="zh-CN" altLang="en-US" dirty="0"/>
              <a:t>世界坐标（只需要比值）</a:t>
            </a:r>
            <a:endParaRPr lang="en-US" altLang="zh-CN" dirty="0"/>
          </a:p>
          <a:p>
            <a:r>
              <a:rPr lang="zh-CN" altLang="en-US" dirty="0"/>
              <a:t>输出：</a:t>
            </a:r>
            <a:endParaRPr lang="en-US" altLang="zh-CN" dirty="0"/>
          </a:p>
          <a:p>
            <a:r>
              <a:rPr lang="zh-CN" altLang="en-US" dirty="0"/>
              <a:t>旋转量（可以计算转角）</a:t>
            </a:r>
            <a:endParaRPr lang="en-US" altLang="zh-CN" dirty="0"/>
          </a:p>
          <a:p>
            <a:r>
              <a:rPr lang="zh-CN" altLang="en-US" dirty="0"/>
              <a:t>平移量（得到</a:t>
            </a:r>
            <a:r>
              <a:rPr lang="en-US" altLang="zh-CN" dirty="0"/>
              <a:t>z</a:t>
            </a:r>
            <a:r>
              <a:rPr lang="zh-CN" altLang="en-US" dirty="0"/>
              <a:t>分量）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F8CCA-1A38-4604-AB68-84B5CBEAA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/>
          <a:stretch/>
        </p:blipFill>
        <p:spPr>
          <a:xfrm>
            <a:off x="8366259" y="2743200"/>
            <a:ext cx="3458058" cy="33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BB121-3068-499B-A731-AEE0D1F0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像素系</a:t>
            </a:r>
            <a:r>
              <a:rPr lang="en-US" altLang="zh-CN" dirty="0"/>
              <a:t>-&gt;</a:t>
            </a:r>
            <a:r>
              <a:rPr lang="zh-CN" altLang="en-US" dirty="0"/>
              <a:t>相机系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D4E3B-8E96-4000-9F80-368C8810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针孔模型：相机坐标系</a:t>
            </a:r>
            <a:r>
              <a:rPr lang="en-US" altLang="zh-CN" dirty="0"/>
              <a:t>-&gt;</a:t>
            </a:r>
            <a:r>
              <a:rPr lang="zh-CN" altLang="en-US" dirty="0"/>
              <a:t>像素坐标系（已知相机内参）</a:t>
            </a:r>
            <a:endParaRPr lang="en-US" altLang="zh-CN" dirty="0"/>
          </a:p>
          <a:p>
            <a:r>
              <a:rPr lang="zh-CN" altLang="en-US" dirty="0"/>
              <a:t>反过来怎么办？（缺失了</a:t>
            </a:r>
            <a:r>
              <a:rPr lang="en-US" altLang="zh-CN" dirty="0"/>
              <a:t>z</a:t>
            </a:r>
            <a:r>
              <a:rPr lang="zh-CN" altLang="en-US" dirty="0"/>
              <a:t>轴信息）</a:t>
            </a:r>
            <a:endParaRPr lang="en-US" altLang="zh-CN" dirty="0"/>
          </a:p>
          <a:p>
            <a:r>
              <a:rPr lang="en-US" altLang="zh-CN" dirty="0"/>
              <a:t>PNP</a:t>
            </a:r>
            <a:r>
              <a:rPr lang="zh-CN" altLang="en-US" dirty="0"/>
              <a:t>解算：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F8CCA-1A38-4604-AB68-84B5CBEAA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/>
          <a:stretch/>
        </p:blipFill>
        <p:spPr>
          <a:xfrm>
            <a:off x="8366259" y="2743200"/>
            <a:ext cx="3458058" cy="3336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056BCF-BF8D-4421-B42E-717463A8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371" y="5224330"/>
            <a:ext cx="4486901" cy="952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3767E3-1EB3-409F-A7EE-3A4965F5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371" y="3403233"/>
            <a:ext cx="352474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BB121-3068-499B-A731-AEE0D1F0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相机系</a:t>
            </a:r>
            <a:r>
              <a:rPr lang="en-US" altLang="zh-CN" dirty="0"/>
              <a:t>-&gt;</a:t>
            </a:r>
            <a:r>
              <a:rPr lang="zh-CN" altLang="en-US" dirty="0"/>
              <a:t>世界系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D4E3B-8E96-4000-9F80-368C8810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两个三维坐标轴之间的变换</a:t>
            </a:r>
            <a:endParaRPr lang="en-US" altLang="zh-CN" dirty="0"/>
          </a:p>
          <a:p>
            <a:r>
              <a:rPr lang="zh-CN" altLang="en-US" dirty="0"/>
              <a:t>怎么刻画？</a:t>
            </a:r>
            <a:endParaRPr lang="en-US" altLang="zh-CN" dirty="0"/>
          </a:p>
          <a:p>
            <a:r>
              <a:rPr lang="zh-CN" altLang="en-US" dirty="0"/>
              <a:t>欧式（刚性）变换</a:t>
            </a:r>
            <a:endParaRPr lang="en-US" altLang="zh-CN" dirty="0"/>
          </a:p>
          <a:p>
            <a:r>
              <a:rPr lang="zh-CN" altLang="en-US" dirty="0"/>
              <a:t>不考虑形变（理解为质点）</a:t>
            </a:r>
            <a:endParaRPr lang="en-US" altLang="zh-CN" dirty="0"/>
          </a:p>
          <a:p>
            <a:r>
              <a:rPr lang="zh-CN" altLang="en-US" dirty="0"/>
              <a:t>只考虑旋转和平移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5CAAC-9FD5-4D97-A157-4450A4B6B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/>
          <a:stretch/>
        </p:blipFill>
        <p:spPr>
          <a:xfrm>
            <a:off x="5743316" y="1825625"/>
            <a:ext cx="5610484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1F3C-AB4B-4C54-B6B9-2C0C18ED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71" y="2502147"/>
            <a:ext cx="2896004" cy="10955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B1820C-8287-46B5-85E8-C74C743C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E82AA-C4C0-40F4-A218-3B684C57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005"/>
            <a:ext cx="10515600" cy="4357357"/>
          </a:xfrm>
        </p:spPr>
        <p:txBody>
          <a:bodyPr/>
          <a:lstStyle/>
          <a:p>
            <a:r>
              <a:rPr lang="zh-CN" altLang="en-US" dirty="0"/>
              <a:t>描述两个坐标轴之间的关系：旋转</a:t>
            </a:r>
            <a:r>
              <a:rPr lang="en-US" altLang="zh-CN" dirty="0"/>
              <a:t>+</a:t>
            </a:r>
            <a:r>
              <a:rPr lang="zh-CN" altLang="en-US" dirty="0"/>
              <a:t>平移</a:t>
            </a:r>
            <a:endParaRPr lang="en-US" altLang="zh-CN" dirty="0"/>
          </a:p>
          <a:p>
            <a:r>
              <a:rPr lang="zh-CN" altLang="en-US" dirty="0"/>
              <a:t>平移：</a:t>
            </a:r>
            <a:r>
              <a:rPr lang="en-US" altLang="zh-CN" dirty="0"/>
              <a:t>XYZ</a:t>
            </a:r>
          </a:p>
          <a:p>
            <a:r>
              <a:rPr lang="zh-CN" altLang="en-US" dirty="0"/>
              <a:t>旋转？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旋转矩阵</a:t>
            </a:r>
            <a:r>
              <a:rPr lang="en-US" altLang="zh-CN" dirty="0"/>
              <a:t>R</a:t>
            </a:r>
          </a:p>
          <a:p>
            <a:r>
              <a:rPr lang="zh-CN" altLang="en-US" dirty="0"/>
              <a:t>由旋转矩阵计算旋转角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E50B-ED71-423D-9CF0-F6F25AA3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5" y="2463610"/>
            <a:ext cx="3959658" cy="11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05A7D-1A36-494E-B1A6-D1AEA61F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799" y="4474176"/>
            <a:ext cx="2162477" cy="428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1754FB-0B57-4EFF-BB70-5BF5A6B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276" y="4403414"/>
            <a:ext cx="3219899" cy="5620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C9C07-06E3-4412-BFAE-63D5C485E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228" y="4455808"/>
            <a:ext cx="2143424" cy="4572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096669-03A8-4D19-BF9B-CB621EC18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440" y="5227001"/>
            <a:ext cx="9631119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559</Words>
  <Application>Microsoft Office PowerPoint</Application>
  <PresentationFormat>宽屏</PresentationFormat>
  <Paragraphs>112</Paragraphs>
  <Slides>18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Office 主题​​</vt:lpstr>
      <vt:lpstr>坐标变换基础</vt:lpstr>
      <vt:lpstr>PowerPoint 演示文稿</vt:lpstr>
      <vt:lpstr>为什么需要坐标变换</vt:lpstr>
      <vt:lpstr>三个坐标系</vt:lpstr>
      <vt:lpstr>为什么需要坐标变换</vt:lpstr>
      <vt:lpstr>像素系-&gt;相机系</vt:lpstr>
      <vt:lpstr>像素系-&gt;相机系</vt:lpstr>
      <vt:lpstr>相机系-&gt;世界系</vt:lpstr>
      <vt:lpstr>旋转矩阵</vt:lpstr>
      <vt:lpstr>变换矩阵</vt:lpstr>
      <vt:lpstr>其他变换</vt:lpstr>
      <vt:lpstr>旋转向量和欧拉角</vt:lpstr>
      <vt:lpstr>四元数</vt:lpstr>
      <vt:lpstr>李群和李代数 Sophus</vt:lpstr>
      <vt:lpstr>李群和李代数 Sophus</vt:lpstr>
      <vt:lpstr>李群和李代数 Sophus</vt:lpstr>
      <vt:lpstr>李群和李代数 Sophus</vt:lpstr>
      <vt:lpstr>第三次任务：QRCode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坐标变换基础</dc:title>
  <dc:creator>acer</dc:creator>
  <cp:lastModifiedBy>acer</cp:lastModifiedBy>
  <cp:revision>63</cp:revision>
  <dcterms:created xsi:type="dcterms:W3CDTF">2021-10-28T06:53:58Z</dcterms:created>
  <dcterms:modified xsi:type="dcterms:W3CDTF">2021-11-05T17:48:08Z</dcterms:modified>
</cp:coreProperties>
</file>